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64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8645" y="568585"/>
          <a:ext cx="6045834" cy="934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0555"/>
                <a:gridCol w="3504565"/>
                <a:gridCol w="934719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r>
                        <a:rPr sz="2000" spc="-25">
                          <a:latin typeface="바탕"/>
                          <a:cs typeface="바탕"/>
                        </a:rPr>
                        <a:t>1.</a:t>
                      </a: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r>
                        <a:rPr sz="1700" spc="-10">
                          <a:latin typeface="바탕"/>
                          <a:cs typeface="바탕"/>
                        </a:rPr>
                        <a:t>선행요건관리기준</a:t>
                      </a: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6096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80"/>
                        </a:spcBef>
                        <a:defRPr/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1280" lvl="0">
                        <a:lnSpc>
                          <a:spcPct val="100000"/>
                        </a:lnSpc>
                        <a:defRPr/>
                      </a:pPr>
                      <a:r>
                        <a:rPr sz="1200" spc="-35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2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16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2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340">
                          <a:latin typeface="맑은 고딕 Semilight"/>
                          <a:cs typeface="맑은 고딕 Semilight"/>
                        </a:rPr>
                        <a:t>개</a:t>
                      </a:r>
                      <a:r>
                        <a:rPr sz="1200" spc="-1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17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200" spc="-2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36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2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325">
                          <a:latin typeface="맑은 고딕 Semilight"/>
                          <a:cs typeface="맑은 고딕 Semilight"/>
                        </a:rPr>
                        <a:t>일</a:t>
                      </a:r>
                      <a:r>
                        <a:rPr sz="12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50">
                          <a:latin typeface="맑은 고딕 Semilight"/>
                          <a:cs typeface="맑은 고딕 Semilight"/>
                        </a:rPr>
                        <a:t>자</a:t>
                      </a:r>
                      <a:endParaRPr sz="12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6096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6096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80"/>
                        </a:spcBef>
                        <a:defRPr/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76530" lvl="0">
                        <a:lnSpc>
                          <a:spcPct val="100000"/>
                        </a:lnSpc>
                        <a:defRPr/>
                      </a:pPr>
                      <a:r>
                        <a:rPr sz="1200" spc="-114">
                          <a:latin typeface="맑은 고딕 Semilight"/>
                          <a:cs typeface="맑은 고딕 Semilight"/>
                        </a:rPr>
                        <a:t>2020.</a:t>
                      </a:r>
                      <a:r>
                        <a:rPr sz="12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130">
                          <a:latin typeface="맑은 고딕 Semilight"/>
                          <a:cs typeface="맑은 고딕 Semilight"/>
                        </a:rPr>
                        <a:t>06.</a:t>
                      </a:r>
                      <a:r>
                        <a:rPr sz="12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200" spc="-25">
                          <a:latin typeface="맑은 고딕 Semilight"/>
                          <a:cs typeface="맑은 고딕 Semilight"/>
                        </a:rPr>
                        <a:t>30</a:t>
                      </a:r>
                      <a:endParaRPr sz="12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6096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r>
                        <a:rPr sz="1500">
                          <a:latin typeface="바탕"/>
                          <a:cs typeface="바탕"/>
                        </a:rPr>
                        <a:t>제조공정</a:t>
                      </a:r>
                      <a:r>
                        <a:rPr sz="1500" spc="254">
                          <a:latin typeface="바탕"/>
                          <a:cs typeface="바탕"/>
                        </a:rPr>
                        <a:t> </a:t>
                      </a:r>
                      <a:r>
                        <a:rPr sz="1500" spc="-20">
                          <a:latin typeface="바탕"/>
                          <a:cs typeface="바탕"/>
                        </a:rPr>
                        <a:t>위생관리</a:t>
                      </a: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6096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6096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455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64465" lvl="0">
                        <a:lnSpc>
                          <a:spcPct val="100000"/>
                        </a:lnSpc>
                        <a:defRPr/>
                      </a:pPr>
                      <a:r>
                        <a:rPr sz="1300">
                          <a:latin typeface="바탕"/>
                          <a:cs typeface="바탕"/>
                        </a:rPr>
                        <a:t>3)</a:t>
                      </a:r>
                      <a:r>
                        <a:rPr sz="1300" spc="16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내포장</a:t>
                      </a:r>
                      <a:r>
                        <a:rPr sz="1300" spc="160">
                          <a:latin typeface="바탕"/>
                          <a:cs typeface="바탕"/>
                        </a:rPr>
                        <a:t> </a:t>
                      </a:r>
                      <a:r>
                        <a:rPr sz="1300">
                          <a:latin typeface="바탕"/>
                          <a:cs typeface="바탕"/>
                        </a:rPr>
                        <a:t>후</a:t>
                      </a:r>
                      <a:r>
                        <a:rPr sz="1300" spc="165">
                          <a:latin typeface="바탕"/>
                          <a:cs typeface="바탕"/>
                        </a:rPr>
                        <a:t> </a:t>
                      </a:r>
                      <a:r>
                        <a:rPr sz="1300" spc="-10">
                          <a:latin typeface="바탕"/>
                          <a:cs typeface="바탕"/>
                        </a:rPr>
                        <a:t>일반제조공정(외포장)</a:t>
                      </a:r>
                      <a:endParaRPr sz="1300" spc="-10">
                        <a:latin typeface="바탕"/>
                        <a:cs typeface="바탕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650"/>
                        </a:spcBef>
                        <a:defRPr/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4970" marR="186690" lvl="0" indent="-230504" algn="just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94970" algn="l"/>
                        </a:tabLst>
                        <a:defRPr/>
                      </a:pP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“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조공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10">
                          <a:latin typeface="맑은 고딕 Semilight"/>
                          <a:cs typeface="맑은 고딕 Semilight"/>
                        </a:rPr>
                        <a:t>장)”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란</a:t>
                      </a:r>
                      <a:r>
                        <a:rPr sz="1300" spc="4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5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4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69">
                          <a:latin typeface="맑은 고딕 Semilight"/>
                          <a:cs typeface="맑은 고딕 Semilight"/>
                        </a:rPr>
                        <a:t>더</a:t>
                      </a:r>
                      <a:r>
                        <a:rPr sz="1300" spc="6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60">
                          <a:latin typeface="맑은 고딕 Semilight"/>
                          <a:cs typeface="맑은 고딕 Semilight"/>
                        </a:rPr>
                        <a:t>상</a:t>
                      </a:r>
                      <a:r>
                        <a:rPr sz="1300" spc="3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교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차오염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4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되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않도록</a:t>
                      </a:r>
                      <a:r>
                        <a:rPr sz="1300" spc="5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5">
                          <a:latin typeface="맑은 고딕 Semilight"/>
                          <a:cs typeface="맑은 고딕 Semilight"/>
                        </a:rPr>
                        <a:t>차단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6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80">
                          <a:latin typeface="맑은 고딕 Semilight"/>
                          <a:cs typeface="맑은 고딕 Semilight"/>
                        </a:rPr>
                        <a:t>상태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9">
                          <a:latin typeface="맑은 고딕 Semilight"/>
                          <a:cs typeface="맑은 고딕 Semilight"/>
                        </a:rPr>
                        <a:t>가열</a:t>
                      </a:r>
                      <a:r>
                        <a:rPr sz="1300" spc="-1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굽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정에서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학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6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요소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5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식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15">
                          <a:latin typeface="맑은 고딕 Semilight"/>
                          <a:cs typeface="맑은 고딕 Semilight"/>
                        </a:rPr>
                        <a:t>독균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5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를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된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의</a:t>
                      </a:r>
                      <a:r>
                        <a:rPr sz="1300" spc="6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진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행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5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기</a:t>
                      </a:r>
                      <a:r>
                        <a:rPr sz="1300" spc="6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때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문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,</a:t>
                      </a:r>
                      <a:r>
                        <a:rPr sz="1300" spc="5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34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적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5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위</a:t>
                      </a:r>
                      <a:r>
                        <a:rPr sz="1300" spc="-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생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6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수준으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5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44">
                          <a:latin typeface="맑은 고딕 Semilight"/>
                          <a:cs typeface="맑은 고딕 Semilight"/>
                        </a:rPr>
                        <a:t>리</a:t>
                      </a:r>
                      <a:r>
                        <a:rPr sz="1300" spc="-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는</a:t>
                      </a:r>
                      <a:r>
                        <a:rPr sz="1300" spc="4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43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말</a:t>
                      </a:r>
                      <a:r>
                        <a:rPr sz="1300" spc="-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75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17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20"/>
                        </a:spcBef>
                        <a:buFont typeface="바탕"/>
                        <a:buChar char="○"/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065" lvl="0" indent="-228600">
                        <a:lnSpc>
                          <a:spcPct val="100000"/>
                        </a:lnSpc>
                        <a:buSzPct val="92000"/>
                        <a:buFont typeface="바탕"/>
                        <a:buChar char="○"/>
                        <a:tabLst>
                          <a:tab pos="393065" algn="l"/>
                        </a:tabLst>
                        <a:defRPr/>
                      </a:pPr>
                      <a:r>
                        <a:rPr sz="1300" spc="-390">
                          <a:latin typeface="맑은 고딕 Semilight"/>
                          <a:cs typeface="맑은 고딕 Semilight"/>
                        </a:rPr>
                        <a:t>해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당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2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:</a:t>
                      </a:r>
                      <a:r>
                        <a:rPr sz="1300" spc="1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-2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2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후</a:t>
                      </a:r>
                      <a:r>
                        <a:rPr sz="1300" spc="3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조공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정</a:t>
                      </a:r>
                      <a:r>
                        <a:rPr sz="1300" spc="-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0">
                          <a:latin typeface="맑은 고딕 Semilight"/>
                          <a:cs typeface="맑은 고딕 Semilight"/>
                        </a:rPr>
                        <a:t>장),</a:t>
                      </a:r>
                      <a:r>
                        <a:rPr sz="1300" spc="3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장,</a:t>
                      </a:r>
                      <a:r>
                        <a:rPr sz="1300" spc="32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관</a:t>
                      </a:r>
                      <a:endParaRPr sz="1300" spc="-34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755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40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일반</a:t>
                      </a:r>
                      <a:r>
                        <a:rPr sz="1300" spc="-1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조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5">
                          <a:latin typeface="맑은 고딕 Semilight"/>
                          <a:cs typeface="맑은 고딕 Semilight"/>
                        </a:rPr>
                        <a:t>장)</a:t>
                      </a:r>
                      <a:r>
                        <a:rPr sz="1300" spc="3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공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정</a:t>
                      </a:r>
                      <a:endParaRPr sz="1300" spc="-43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204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80010" lvl="0" algn="ctr">
                        <a:lnSpc>
                          <a:spcPct val="100000"/>
                        </a:lnSpc>
                        <a:tabLst>
                          <a:tab pos="1933575" algn="l"/>
                          <a:tab pos="3869054" algn="l"/>
                        </a:tabLst>
                        <a:defRPr/>
                      </a:pPr>
                      <a:r>
                        <a:rPr sz="1600" spc="-315">
                          <a:latin typeface="맑은 고딕 Semilight"/>
                          <a:cs typeface="맑은 고딕 Semilight"/>
                        </a:rPr>
                        <a:t>사진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315">
                          <a:latin typeface="맑은 고딕 Semilight"/>
                          <a:cs typeface="맑은 고딕 Semilight"/>
                        </a:rPr>
                        <a:t>사진</a:t>
                      </a:r>
                      <a:r>
                        <a:rPr sz="1600">
                          <a:latin typeface="맑은 고딕 Semilight"/>
                          <a:cs typeface="맑은 고딕 Semilight"/>
                        </a:rPr>
                        <a:t>	</a:t>
                      </a:r>
                      <a:r>
                        <a:rPr sz="1600" spc="-325">
                          <a:latin typeface="맑은 고딕 Semilight"/>
                          <a:cs typeface="맑은 고딕 Semilight"/>
                        </a:rPr>
                        <a:t>사진</a:t>
                      </a:r>
                      <a:endParaRPr sz="1600" spc="-325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419"/>
                        </a:spcBef>
                        <a:defRPr/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359535" marR="885190" lvl="0" indent="-1295400">
                        <a:lnSpc>
                          <a:spcPct val="123100"/>
                        </a:lnSpc>
                        <a:tabLst>
                          <a:tab pos="930910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1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:</a:t>
                      </a:r>
                      <a:r>
                        <a:rPr sz="1300" spc="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55">
                          <a:latin typeface="맑은 고딕 Semilight"/>
                          <a:cs typeface="맑은 고딕 Semilight"/>
                        </a:rPr>
                        <a:t>내</a:t>
                      </a:r>
                      <a:r>
                        <a:rPr sz="1300" spc="1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14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45">
                          <a:latin typeface="맑은 고딕 Semilight"/>
                          <a:cs typeface="맑은 고딕 Semilight"/>
                        </a:rPr>
                        <a:t>장실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로</a:t>
                      </a:r>
                      <a:r>
                        <a:rPr sz="1300" spc="3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송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3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05">
                          <a:latin typeface="맑은 고딕 Semilight"/>
                          <a:cs typeface="맑은 고딕 Semilight"/>
                        </a:rPr>
                        <a:t>외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장</a:t>
                      </a:r>
                      <a:r>
                        <a:rPr sz="1300" spc="3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상자(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골</a:t>
                      </a:r>
                      <a:r>
                        <a:rPr sz="1300" spc="-16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판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지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)</a:t>
                      </a:r>
                      <a:r>
                        <a:rPr sz="1300" spc="-2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430">
                          <a:latin typeface="맑은 고딕 Semilight"/>
                          <a:cs typeface="맑은 고딕 Semilight"/>
                        </a:rPr>
                        <a:t>에</a:t>
                      </a:r>
                      <a:r>
                        <a:rPr sz="1300" spc="5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포</a:t>
                      </a:r>
                      <a:r>
                        <a:rPr sz="1300" spc="-14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장한</a:t>
                      </a:r>
                      <a:r>
                        <a:rPr sz="1300" spc="-19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 spc="-50">
                        <a:latin typeface="맑은 고딕 Semilight"/>
                        <a:cs typeface="맑은 고딕 Semilight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spcBef>
                          <a:spcPts val="9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135" lvl="0">
                        <a:lnSpc>
                          <a:spcPct val="100000"/>
                        </a:lnSpc>
                        <a:tabLst>
                          <a:tab pos="770890" algn="l"/>
                        </a:tabLst>
                        <a:defRPr/>
                      </a:pP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▣</a:t>
                      </a:r>
                      <a:r>
                        <a:rPr sz="1300" spc="95">
                          <a:latin typeface="맑은 고딕 Semilight"/>
                          <a:cs typeface="맑은 고딕 Semilight"/>
                        </a:rPr>
                        <a:t> 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출</a:t>
                      </a:r>
                      <a:r>
                        <a:rPr sz="1300" spc="-8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75">
                          <a:latin typeface="맑은 고딕 Semilight"/>
                          <a:cs typeface="맑은 고딕 Semilight"/>
                        </a:rPr>
                        <a:t>고</a:t>
                      </a:r>
                      <a:r>
                        <a:rPr sz="1300">
                          <a:latin typeface="맑은 고딕 Semilight"/>
                          <a:cs typeface="맑은 고딕 Semilight"/>
                        </a:rPr>
                        <a:t>	:</a:t>
                      </a:r>
                      <a:r>
                        <a:rPr sz="1300" spc="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보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90">
                          <a:latin typeface="맑은 고딕 Semilight"/>
                          <a:cs typeface="맑은 고딕 Semilight"/>
                        </a:rPr>
                        <a:t>관</a:t>
                      </a:r>
                      <a:r>
                        <a:rPr sz="1300" spc="34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25">
                          <a:latin typeface="맑은 고딕 Semilight"/>
                          <a:cs typeface="맑은 고딕 Semilight"/>
                        </a:rPr>
                        <a:t>중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인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완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80">
                          <a:latin typeface="맑은 고딕 Semilight"/>
                          <a:cs typeface="맑은 고딕 Semilight"/>
                        </a:rPr>
                        <a:t>제</a:t>
                      </a:r>
                      <a:r>
                        <a:rPr sz="1300" spc="-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75">
                          <a:latin typeface="맑은 고딕 Semilight"/>
                          <a:cs typeface="맑은 고딕 Semilight"/>
                        </a:rPr>
                        <a:t>품을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0">
                          <a:latin typeface="맑은 고딕 Semilight"/>
                          <a:cs typeface="맑은 고딕 Semilight"/>
                        </a:rPr>
                        <a:t>상온</a:t>
                      </a:r>
                      <a:r>
                        <a:rPr sz="1300" spc="-16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100">
                          <a:latin typeface="맑은 고딕 Semilight"/>
                          <a:cs typeface="맑은 고딕 Semilight"/>
                        </a:rPr>
                        <a:t>에서</a:t>
                      </a:r>
                      <a:r>
                        <a:rPr sz="1300" spc="43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09">
                          <a:latin typeface="맑은 고딕 Semilight"/>
                          <a:cs typeface="맑은 고딕 Semilight"/>
                        </a:rPr>
                        <a:t>차량</a:t>
                      </a:r>
                      <a:r>
                        <a:rPr sz="1300" spc="-18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을</a:t>
                      </a:r>
                      <a:r>
                        <a:rPr sz="1300" spc="3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40">
                          <a:latin typeface="맑은 고딕 Semilight"/>
                          <a:cs typeface="맑은 고딕 Semilight"/>
                        </a:rPr>
                        <a:t>이</a:t>
                      </a:r>
                      <a:r>
                        <a:rPr sz="1300" spc="-13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용</a:t>
                      </a:r>
                      <a:r>
                        <a:rPr sz="1300" spc="-17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하</a:t>
                      </a:r>
                      <a:r>
                        <a:rPr sz="1300" spc="-20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55">
                          <a:latin typeface="맑은 고딕 Semilight"/>
                          <a:cs typeface="맑은 고딕 Semilight"/>
                        </a:rPr>
                        <a:t>여</a:t>
                      </a:r>
                      <a:r>
                        <a:rPr sz="1300" spc="409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25">
                          <a:latin typeface="맑은 고딕 Semilight"/>
                          <a:cs typeface="맑은 고딕 Semilight"/>
                        </a:rPr>
                        <a:t>출고</a:t>
                      </a:r>
                      <a:r>
                        <a:rPr sz="1300" spc="-150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275">
                          <a:latin typeface="맑은 고딕 Semilight"/>
                          <a:cs typeface="맑은 고딕 Semilight"/>
                        </a:rPr>
                        <a:t>한</a:t>
                      </a:r>
                      <a:r>
                        <a:rPr sz="1300" spc="-19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315">
                          <a:latin typeface="맑은 고딕 Semilight"/>
                          <a:cs typeface="맑은 고딕 Semilight"/>
                        </a:rPr>
                        <a:t>다</a:t>
                      </a:r>
                      <a:r>
                        <a:rPr sz="1300" spc="-155">
                          <a:latin typeface="맑은 고딕 Semilight"/>
                          <a:cs typeface="맑은 고딕 Semilight"/>
                        </a:rPr>
                        <a:t> </a:t>
                      </a:r>
                      <a:r>
                        <a:rPr sz="1300" spc="-50">
                          <a:latin typeface="맑은 고딕 Semilight"/>
                          <a:cs typeface="맑은 고딕 Semilight"/>
                        </a:rPr>
                        <a:t>.</a:t>
                      </a: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 descr=""/>
          <p:cNvSpPr/>
          <p:nvPr/>
        </p:nvSpPr>
        <p:spPr>
          <a:xfrm>
            <a:off x="843838" y="1394460"/>
            <a:ext cx="3596640" cy="368935"/>
          </a:xfrm>
          <a:custGeom>
            <a:avLst/>
            <a:gdLst/>
            <a:ahLst/>
            <a:cxnLst/>
            <a:rect l="l" t="t" r="r" b="b"/>
            <a:pathLst>
              <a:path w="3596640" h="368935">
                <a:moveTo>
                  <a:pt x="3047" y="0"/>
                </a:moveTo>
                <a:lnTo>
                  <a:pt x="3047" y="368401"/>
                </a:lnTo>
              </a:path>
              <a:path w="3596640" h="368935">
                <a:moveTo>
                  <a:pt x="21323" y="18262"/>
                </a:moveTo>
                <a:lnTo>
                  <a:pt x="21323" y="350139"/>
                </a:lnTo>
              </a:path>
              <a:path w="3596640" h="368935">
                <a:moveTo>
                  <a:pt x="3574910" y="18262"/>
                </a:moveTo>
                <a:lnTo>
                  <a:pt x="3574910" y="350139"/>
                </a:lnTo>
              </a:path>
              <a:path w="3596640" h="368935">
                <a:moveTo>
                  <a:pt x="3593185" y="0"/>
                </a:moveTo>
                <a:lnTo>
                  <a:pt x="3593185" y="368401"/>
                </a:lnTo>
              </a:path>
              <a:path w="3596640" h="368935">
                <a:moveTo>
                  <a:pt x="0" y="3048"/>
                </a:moveTo>
                <a:lnTo>
                  <a:pt x="3596233" y="3048"/>
                </a:lnTo>
              </a:path>
              <a:path w="3596640" h="368935">
                <a:moveTo>
                  <a:pt x="18275" y="21310"/>
                </a:moveTo>
                <a:lnTo>
                  <a:pt x="3577958" y="21310"/>
                </a:lnTo>
              </a:path>
              <a:path w="3596640" h="368935">
                <a:moveTo>
                  <a:pt x="18275" y="347091"/>
                </a:moveTo>
                <a:lnTo>
                  <a:pt x="3577958" y="347091"/>
                </a:lnTo>
              </a:path>
              <a:path w="3596640" h="368935">
                <a:moveTo>
                  <a:pt x="0" y="365353"/>
                </a:moveTo>
                <a:lnTo>
                  <a:pt x="3596233" y="36535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854506" y="1913572"/>
            <a:ext cx="5840095" cy="3029585"/>
          </a:xfrm>
          <a:custGeom>
            <a:avLst/>
            <a:gdLst/>
            <a:ahLst/>
            <a:cxnLst/>
            <a:rect l="l" t="t" r="r" b="b"/>
            <a:pathLst>
              <a:path w="5840095" h="3029585">
                <a:moveTo>
                  <a:pt x="1523" y="0"/>
                </a:moveTo>
                <a:lnTo>
                  <a:pt x="1523" y="3029445"/>
                </a:lnTo>
              </a:path>
              <a:path w="5840095" h="3029585">
                <a:moveTo>
                  <a:pt x="5836831" y="0"/>
                </a:moveTo>
                <a:lnTo>
                  <a:pt x="5836831" y="3029445"/>
                </a:lnTo>
              </a:path>
              <a:path w="5840095" h="3029585">
                <a:moveTo>
                  <a:pt x="0" y="0"/>
                </a:moveTo>
                <a:lnTo>
                  <a:pt x="5839879" y="0"/>
                </a:lnTo>
              </a:path>
              <a:path w="5840095" h="3029585">
                <a:moveTo>
                  <a:pt x="0" y="3029445"/>
                </a:moveTo>
                <a:lnTo>
                  <a:pt x="5839879" y="3029445"/>
                </a:lnTo>
              </a:path>
              <a:path w="5840095" h="3029585">
                <a:moveTo>
                  <a:pt x="5836831" y="0"/>
                </a:moveTo>
                <a:lnTo>
                  <a:pt x="5836831" y="3029445"/>
                </a:lnTo>
              </a:path>
              <a:path w="5840095" h="3029585">
                <a:moveTo>
                  <a:pt x="1523" y="0"/>
                </a:moveTo>
                <a:lnTo>
                  <a:pt x="1523" y="3029445"/>
                </a:lnTo>
              </a:path>
              <a:path w="5840095" h="3029585">
                <a:moveTo>
                  <a:pt x="0" y="3029445"/>
                </a:moveTo>
                <a:lnTo>
                  <a:pt x="5839879" y="3029445"/>
                </a:lnTo>
              </a:path>
              <a:path w="5840095" h="3029585">
                <a:moveTo>
                  <a:pt x="0" y="0"/>
                </a:moveTo>
                <a:lnTo>
                  <a:pt x="5839879" y="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</ep:Words>
  <ep:PresentationFormat>On-screen Show (4:3)</ep:PresentationFormat>
  <ep:Paragraphs>3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2026-04-26T01:31:39.726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